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4" r:id="rId3"/>
    <p:sldId id="269" r:id="rId4"/>
    <p:sldId id="303" r:id="rId5"/>
    <p:sldId id="304" r:id="rId6"/>
    <p:sldId id="305" r:id="rId7"/>
    <p:sldId id="306" r:id="rId8"/>
    <p:sldId id="307" r:id="rId9"/>
    <p:sldId id="311" r:id="rId10"/>
    <p:sldId id="310" r:id="rId11"/>
    <p:sldId id="30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3CC72"/>
    <a:srgbClr val="FFFFFE"/>
    <a:srgbClr val="72D1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6646" autoAdjust="0"/>
  </p:normalViewPr>
  <p:slideViewPr>
    <p:cSldViewPr snapToGrid="0" snapToObjects="1">
      <p:cViewPr varScale="1">
        <p:scale>
          <a:sx n="103" d="100"/>
          <a:sy n="103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A3E5-D99F-ED4E-9710-0C8545B6E165}" type="datetimeFigureOut">
              <a:rPr lang="en-US" smtClean="0"/>
              <a:pPr/>
              <a:t>11/25/10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4B953-85D1-0142-8E24-37B8EBC772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22AD-2933-D246-AFB5-79A15D8BF4C1}" type="datetimeFigureOut">
              <a:rPr lang="en-US" smtClean="0"/>
              <a:pPr/>
              <a:t>11/25/10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6F122-5433-214B-A6FC-4F9D48350D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 listing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helye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gyorsan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változó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online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hirdetési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piacon</a:t>
            </a:r>
            <a:endParaRPr kumimoji="0" lang="en-US" sz="8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F122-5433-214B-A6FC-4F9D48350D65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5ED0B1-1B3E-45A3-BAB4-28AAC5F4A77C}" type="slidenum">
              <a:rPr lang="nb-NO"/>
              <a:pPr>
                <a:defRPr/>
              </a:pPr>
              <a:t>2</a:t>
            </a:fld>
            <a:endParaRPr lang="nb-NO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85E2-1EE3-FC49-BBB7-0C9CB2BF2B68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régi</a:t>
            </a:r>
            <a:r>
              <a:rPr lang="en-US" dirty="0" smtClean="0"/>
              <a:t> </a:t>
            </a:r>
            <a:r>
              <a:rPr lang="en-US" dirty="0" err="1" smtClean="0"/>
              <a:t>szép</a:t>
            </a:r>
            <a:r>
              <a:rPr lang="en-US" dirty="0" smtClean="0"/>
              <a:t> </a:t>
            </a:r>
            <a:r>
              <a:rPr lang="en-US" dirty="0" err="1" smtClean="0"/>
              <a:t>idők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F122-5433-214B-A6FC-4F9D48350D65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85E2-1EE3-FC49-BBB7-0C9CB2BF2B68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6A7E0-CD6B-EC40-A559-BB1DCB7E5A7C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5508F-7352-A74D-862A-A6268ACAFC61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D822F-5775-644C-A107-FE8CEE3732BF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9E90E0-2268-8647-A989-C131ED9722B7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28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36480-818B-0741-8054-35F18AB5C004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790B43-82FD-F84C-92B9-696CF168A1D7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F981F-1668-3D4B-8B10-9220CF3EEE38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29AB2-4292-8C4A-B2AA-2C7BE863041A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E914C-0670-CC47-AE2A-25CB24ACBB53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1B2202-6618-C44E-BA47-AD3331114F29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9EEF1-CE1B-E749-87BA-ED94ABD2F460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7642" y="6356350"/>
            <a:ext cx="489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1F99-4304-0E4A-BB1D-4614064743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84650"/>
            <a:ext cx="9144000" cy="1588"/>
          </a:xfrm>
          <a:prstGeom prst="line">
            <a:avLst/>
          </a:prstGeom>
          <a:ln>
            <a:solidFill>
              <a:srgbClr val="A3CC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MG_Small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6202315"/>
            <a:ext cx="1608667" cy="51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711" y="0"/>
            <a:ext cx="10565905" cy="701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európai</a:t>
            </a:r>
            <a:r>
              <a:rPr lang="en-GB" dirty="0" smtClean="0"/>
              <a:t> display </a:t>
            </a:r>
            <a:r>
              <a:rPr lang="en-GB" dirty="0" err="1" smtClean="0"/>
              <a:t>hirdetési</a:t>
            </a:r>
            <a:r>
              <a:rPr lang="en-GB" dirty="0" smtClean="0"/>
              <a:t> </a:t>
            </a:r>
            <a:r>
              <a:rPr lang="en-GB" dirty="0" err="1" smtClean="0"/>
              <a:t>piac</a:t>
            </a:r>
            <a:r>
              <a:rPr lang="en-GB" dirty="0" smtClean="0"/>
              <a:t> 2010-ben…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www.harvestamsterdam.com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365" y="1206629"/>
            <a:ext cx="7247825" cy="55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www.harvestamsterdam.com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A3CC7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711" y="0"/>
            <a:ext cx="10565905" cy="701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Line 13"/>
          <p:cNvSpPr>
            <a:spLocks noChangeShapeType="1"/>
          </p:cNvSpPr>
          <p:nvPr/>
        </p:nvSpPr>
        <p:spPr bwMode="auto">
          <a:xfrm flipV="1">
            <a:off x="565000" y="5710197"/>
            <a:ext cx="2651125" cy="3175"/>
          </a:xfrm>
          <a:prstGeom prst="line">
            <a:avLst/>
          </a:prstGeom>
          <a:noFill/>
          <a:ln w="9525">
            <a:solidFill>
              <a:srgbClr val="E52A7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nb-NO" sz="1400"/>
          </a:p>
        </p:txBody>
      </p:sp>
      <p:sp>
        <p:nvSpPr>
          <p:cNvPr id="27653" name="Rectangle 14"/>
          <p:cNvSpPr>
            <a:spLocks/>
          </p:cNvSpPr>
          <p:nvPr/>
        </p:nvSpPr>
        <p:spPr bwMode="auto">
          <a:xfrm flipH="1">
            <a:off x="973138" y="4151272"/>
            <a:ext cx="304800" cy="1485900"/>
          </a:xfrm>
          <a:prstGeom prst="rect">
            <a:avLst/>
          </a:prstGeom>
          <a:solidFill>
            <a:srgbClr val="0092D2"/>
          </a:solidFill>
          <a:ln w="2159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nb-NO" sz="1400"/>
          </a:p>
        </p:txBody>
      </p:sp>
      <p:sp>
        <p:nvSpPr>
          <p:cNvPr id="27654" name="Rectangle 15"/>
          <p:cNvSpPr>
            <a:spLocks/>
          </p:cNvSpPr>
          <p:nvPr/>
        </p:nvSpPr>
        <p:spPr bwMode="auto">
          <a:xfrm>
            <a:off x="602632" y="5761225"/>
            <a:ext cx="882165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dirty="0" err="1" smtClean="0">
                <a:cs typeface="Arial" charset="0"/>
                <a:sym typeface="Arial" charset="0"/>
              </a:rPr>
              <a:t>alklalmazott</a:t>
            </a:r>
            <a:endParaRPr lang="en-US" sz="1400" dirty="0">
              <a:cs typeface="Arial" charset="0"/>
              <a:sym typeface="Arial" charset="0"/>
            </a:endParaRPr>
          </a:p>
        </p:txBody>
      </p:sp>
      <p:sp>
        <p:nvSpPr>
          <p:cNvPr id="27655" name="Rectangle 16"/>
          <p:cNvSpPr>
            <a:spLocks/>
          </p:cNvSpPr>
          <p:nvPr/>
        </p:nvSpPr>
        <p:spPr bwMode="auto">
          <a:xfrm>
            <a:off x="1700550" y="5770750"/>
            <a:ext cx="461289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dirty="0" err="1" smtClean="0">
                <a:cs typeface="Arial" charset="0"/>
                <a:sym typeface="Arial" charset="0"/>
              </a:rPr>
              <a:t>ország</a:t>
            </a:r>
            <a:endParaRPr lang="en-US" sz="1400" dirty="0">
              <a:cs typeface="Arial" charset="0"/>
              <a:sym typeface="Arial" charset="0"/>
            </a:endParaRPr>
          </a:p>
        </p:txBody>
      </p:sp>
      <p:sp>
        <p:nvSpPr>
          <p:cNvPr id="27656" name="Rectangle 17"/>
          <p:cNvSpPr>
            <a:spLocks/>
          </p:cNvSpPr>
          <p:nvPr/>
        </p:nvSpPr>
        <p:spPr bwMode="auto">
          <a:xfrm>
            <a:off x="1785938" y="1865272"/>
            <a:ext cx="304800" cy="3759200"/>
          </a:xfrm>
          <a:prstGeom prst="rect">
            <a:avLst/>
          </a:prstGeom>
          <a:solidFill>
            <a:srgbClr val="CA006A"/>
          </a:solidFill>
          <a:ln w="2159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nb-NO" sz="1400"/>
          </a:p>
        </p:txBody>
      </p:sp>
      <p:sp>
        <p:nvSpPr>
          <p:cNvPr id="27657" name="Rectangle 18"/>
          <p:cNvSpPr>
            <a:spLocks/>
          </p:cNvSpPr>
          <p:nvPr/>
        </p:nvSpPr>
        <p:spPr bwMode="auto">
          <a:xfrm>
            <a:off x="2598738" y="3516272"/>
            <a:ext cx="304800" cy="2120900"/>
          </a:xfrm>
          <a:prstGeom prst="rect">
            <a:avLst/>
          </a:prstGeom>
          <a:solidFill>
            <a:srgbClr val="FFF10D"/>
          </a:solidFill>
          <a:ln w="2159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nb-NO" sz="1400"/>
          </a:p>
        </p:txBody>
      </p:sp>
      <p:sp>
        <p:nvSpPr>
          <p:cNvPr id="27658" name="Rectangle 20"/>
          <p:cNvSpPr>
            <a:spLocks/>
          </p:cNvSpPr>
          <p:nvPr/>
        </p:nvSpPr>
        <p:spPr bwMode="auto">
          <a:xfrm>
            <a:off x="2424190" y="5748754"/>
            <a:ext cx="65230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dirty="0" err="1" smtClean="0">
                <a:cs typeface="Arial" charset="0"/>
                <a:sym typeface="Arial" charset="0"/>
              </a:rPr>
              <a:t>forgalom</a:t>
            </a:r>
            <a:endParaRPr lang="en-US" sz="1400" dirty="0" smtClean="0">
              <a:cs typeface="Arial" charset="0"/>
              <a:sym typeface="Arial" charset="0"/>
            </a:endParaRPr>
          </a:p>
          <a:p>
            <a:pPr algn="ctr"/>
            <a:r>
              <a:rPr lang="en-US" sz="1400" dirty="0" smtClean="0">
                <a:cs typeface="Arial" charset="0"/>
                <a:sym typeface="Arial" charset="0"/>
              </a:rPr>
              <a:t>(2009)</a:t>
            </a:r>
            <a:endParaRPr lang="en-US" sz="1400" dirty="0">
              <a:cs typeface="Arial" charset="0"/>
              <a:sym typeface="Arial" charset="0"/>
            </a:endParaRPr>
          </a:p>
        </p:txBody>
      </p:sp>
      <p:sp>
        <p:nvSpPr>
          <p:cNvPr id="27659" name="Rectangle 22"/>
          <p:cNvSpPr>
            <a:spLocks/>
          </p:cNvSpPr>
          <p:nvPr/>
        </p:nvSpPr>
        <p:spPr bwMode="auto">
          <a:xfrm>
            <a:off x="896136" y="3878450"/>
            <a:ext cx="449279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>
                <a:cs typeface="Arial" charset="0"/>
                <a:sym typeface="Arial" charset="0"/>
              </a:rPr>
              <a:t>8 100</a:t>
            </a:r>
          </a:p>
        </p:txBody>
      </p:sp>
      <p:sp>
        <p:nvSpPr>
          <p:cNvPr id="27660" name="Rectangle 23"/>
          <p:cNvSpPr>
            <a:spLocks/>
          </p:cNvSpPr>
          <p:nvPr/>
        </p:nvSpPr>
        <p:spPr bwMode="auto">
          <a:xfrm>
            <a:off x="1838489" y="1592450"/>
            <a:ext cx="199699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>
                <a:cs typeface="Arial" charset="0"/>
                <a:sym typeface="Arial" charset="0"/>
              </a:rPr>
              <a:t>22</a:t>
            </a:r>
          </a:p>
        </p:txBody>
      </p:sp>
      <p:sp>
        <p:nvSpPr>
          <p:cNvPr id="27661" name="Rectangle 24"/>
          <p:cNvSpPr>
            <a:spLocks/>
          </p:cNvSpPr>
          <p:nvPr/>
        </p:nvSpPr>
        <p:spPr bwMode="auto">
          <a:xfrm>
            <a:off x="2392653" y="3253346"/>
            <a:ext cx="70745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dirty="0" smtClean="0">
                <a:cs typeface="Arial" charset="0"/>
                <a:sym typeface="Arial" charset="0"/>
              </a:rPr>
              <a:t>€ 1,5 </a:t>
            </a:r>
            <a:r>
              <a:rPr lang="en-US" sz="1400" dirty="0" err="1" smtClean="0">
                <a:cs typeface="Arial" charset="0"/>
                <a:sym typeface="Arial" charset="0"/>
              </a:rPr>
              <a:t>Mrd</a:t>
            </a:r>
            <a:endParaRPr lang="en-US" sz="1400" dirty="0">
              <a:cs typeface="Arial" charset="0"/>
              <a:sym typeface="Arial" charset="0"/>
            </a:endParaRPr>
          </a:p>
        </p:txBody>
      </p:sp>
      <p:sp>
        <p:nvSpPr>
          <p:cNvPr id="27662" name="Rectangle 27"/>
          <p:cNvSpPr>
            <a:spLocks noChangeArrowheads="1"/>
          </p:cNvSpPr>
          <p:nvPr/>
        </p:nvSpPr>
        <p:spPr bwMode="auto">
          <a:xfrm>
            <a:off x="5724525" y="3644900"/>
            <a:ext cx="142875" cy="7921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7663" name="Rectangle 31"/>
          <p:cNvSpPr>
            <a:spLocks noChangeArrowheads="1"/>
          </p:cNvSpPr>
          <p:nvPr/>
        </p:nvSpPr>
        <p:spPr bwMode="auto">
          <a:xfrm>
            <a:off x="5795963" y="2997200"/>
            <a:ext cx="1081087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7664" name="Rectangle 32"/>
          <p:cNvSpPr>
            <a:spLocks noChangeArrowheads="1"/>
          </p:cNvSpPr>
          <p:nvPr/>
        </p:nvSpPr>
        <p:spPr bwMode="auto">
          <a:xfrm>
            <a:off x="5364163" y="2885879"/>
            <a:ext cx="215900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7665" name="Rectangle 33"/>
          <p:cNvSpPr>
            <a:spLocks noChangeArrowheads="1"/>
          </p:cNvSpPr>
          <p:nvPr/>
        </p:nvSpPr>
        <p:spPr bwMode="auto">
          <a:xfrm>
            <a:off x="3995738" y="1757322"/>
            <a:ext cx="1439862" cy="1943100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7666" name="Rectangle 34"/>
          <p:cNvSpPr>
            <a:spLocks noChangeArrowheads="1"/>
          </p:cNvSpPr>
          <p:nvPr/>
        </p:nvSpPr>
        <p:spPr bwMode="auto">
          <a:xfrm>
            <a:off x="3995738" y="3830598"/>
            <a:ext cx="1439862" cy="1728787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27667" name="Picture 47" descr="kart-asiadel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313" y="4009985"/>
            <a:ext cx="13493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48" descr="kart-amerikadel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0675" y="1811297"/>
            <a:ext cx="11858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8" name="Picture 50" descr="H:\1-Shared Files\2-Pictures Illustrations\4-Illustrasjoner\Kart\Schibsted-i-Europa_0907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1757322"/>
            <a:ext cx="3541712" cy="38020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skandináv</a:t>
            </a:r>
            <a:r>
              <a:rPr lang="en-US" dirty="0" smtClean="0"/>
              <a:t>, 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több</a:t>
            </a:r>
            <a:r>
              <a:rPr lang="en-US" dirty="0" smtClean="0"/>
              <a:t> mint €1,5 </a:t>
            </a:r>
            <a:r>
              <a:rPr lang="en-US" dirty="0" err="1" smtClean="0"/>
              <a:t>Mrd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www.harvestamsterdam.com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2"/>
                </a:solidFill>
              </a:rPr>
              <a:t>Schibsted</a:t>
            </a:r>
            <a:r>
              <a:rPr lang="en-US" sz="6000" dirty="0" smtClean="0">
                <a:solidFill>
                  <a:schemeClr val="tx2"/>
                </a:solidFill>
              </a:rPr>
              <a:t> Classified </a:t>
            </a:r>
            <a:r>
              <a:rPr lang="en-US" sz="6000" dirty="0" smtClean="0">
                <a:solidFill>
                  <a:schemeClr val="tx2"/>
                </a:solidFill>
              </a:rPr>
              <a:t>Media</a:t>
            </a: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2"/>
                </a:solidFill>
              </a:rPr>
              <a:t>Schibsted</a:t>
            </a:r>
            <a:r>
              <a:rPr lang="en-US" sz="2000" dirty="0" smtClean="0">
                <a:solidFill>
                  <a:schemeClr val="tx2"/>
                </a:solidFill>
              </a:rPr>
              <a:t> is probably the smartest media company in the world right now.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(Bloomberg </a:t>
            </a:r>
            <a:r>
              <a:rPr lang="en-US" sz="2000" dirty="0" err="1" smtClean="0">
                <a:solidFill>
                  <a:schemeClr val="tx2"/>
                </a:solidFill>
              </a:rPr>
              <a:t>Businessweek</a:t>
            </a:r>
            <a:r>
              <a:rPr lang="en-US" sz="2000" dirty="0" smtClean="0">
                <a:solidFill>
                  <a:schemeClr val="tx2"/>
                </a:solidFill>
              </a:rPr>
              <a:t>, 2010.)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46264"/>
            <a:ext cx="9144000" cy="492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65215"/>
            <a:ext cx="2268700" cy="623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215900"/>
            <a:ext cx="9982200" cy="756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dirty="0" err="1" smtClean="0"/>
              <a:t>Régen</a:t>
            </a:r>
            <a:r>
              <a:rPr lang="en-GB" dirty="0" smtClean="0"/>
              <a:t> </a:t>
            </a:r>
            <a:r>
              <a:rPr lang="en-GB" dirty="0" err="1" smtClean="0"/>
              <a:t>minden</a:t>
            </a:r>
            <a:r>
              <a:rPr lang="en-GB" dirty="0" smtClean="0"/>
              <a:t> </a:t>
            </a:r>
            <a:r>
              <a:rPr lang="en-GB" dirty="0" err="1" smtClean="0"/>
              <a:t>egyszerű</a:t>
            </a:r>
            <a:r>
              <a:rPr lang="en-GB" dirty="0" smtClean="0"/>
              <a:t> volt: </a:t>
            </a:r>
            <a:r>
              <a:rPr lang="en-GB" dirty="0" err="1" smtClean="0"/>
              <a:t>Nekem</a:t>
            </a:r>
            <a:r>
              <a:rPr lang="en-GB" dirty="0" smtClean="0"/>
              <a:t> van </a:t>
            </a:r>
            <a:r>
              <a:rPr lang="en-GB" dirty="0" err="1" smtClean="0"/>
              <a:t>egy</a:t>
            </a:r>
            <a:r>
              <a:rPr lang="en-GB" dirty="0" smtClean="0"/>
              <a:t> </a:t>
            </a:r>
            <a:r>
              <a:rPr lang="en-GB" dirty="0" err="1" smtClean="0"/>
              <a:t>weboldalam</a:t>
            </a:r>
            <a:r>
              <a:rPr lang="en-GB" dirty="0" smtClean="0"/>
              <a:t>, Te el </a:t>
            </a:r>
            <a:r>
              <a:rPr lang="en-GB" dirty="0" err="1" smtClean="0"/>
              <a:t>akarod</a:t>
            </a:r>
            <a:r>
              <a:rPr lang="en-GB" dirty="0" smtClean="0"/>
              <a:t> </a:t>
            </a:r>
            <a:r>
              <a:rPr lang="en-GB" dirty="0" err="1" smtClean="0"/>
              <a:t>érni</a:t>
            </a:r>
            <a:r>
              <a:rPr lang="en-GB" dirty="0" smtClean="0"/>
              <a:t> a </a:t>
            </a:r>
            <a:r>
              <a:rPr lang="en-GB" dirty="0" err="1" smtClean="0"/>
              <a:t>fogyasztókat</a:t>
            </a:r>
            <a:r>
              <a:rPr lang="en-GB" dirty="0" smtClean="0"/>
              <a:t>, </a:t>
            </a:r>
            <a:r>
              <a:rPr lang="en-GB" dirty="0" err="1" smtClean="0"/>
              <a:t>adok</a:t>
            </a:r>
            <a:r>
              <a:rPr lang="en-GB" dirty="0" smtClean="0"/>
              <a:t> </a:t>
            </a:r>
            <a:r>
              <a:rPr lang="en-GB" dirty="0" err="1" smtClean="0"/>
              <a:t>Neked</a:t>
            </a:r>
            <a:r>
              <a:rPr lang="en-GB" dirty="0" smtClean="0"/>
              <a:t> </a:t>
            </a:r>
            <a:r>
              <a:rPr lang="en-GB" dirty="0" err="1" smtClean="0"/>
              <a:t>bannert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3305175" cy="28098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24200"/>
            <a:ext cx="5038725" cy="2819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29000" y="1143000"/>
            <a:ext cx="22098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3144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7200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2000</a:t>
            </a:r>
            <a:endParaRPr lang="en-GB" sz="7200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733800" y="2667000"/>
            <a:ext cx="5029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Ügynökségi</a:t>
            </a:r>
            <a:r>
              <a:rPr lang="en-GB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médiavásárló</a:t>
            </a:r>
            <a:endParaRPr lang="en-GB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09600" y="1371600"/>
            <a:ext cx="2514600" cy="1143000"/>
          </a:xfrm>
          <a:prstGeom prst="wedgeRectCallout">
            <a:avLst>
              <a:gd name="adj1" fmla="val -50000"/>
              <a:gd name="adj2" fmla="val -50000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endParaRPr lang="en-GB" i="1" dirty="0" smtClean="0">
              <a:solidFill>
                <a:srgbClr val="000000"/>
              </a:solidFill>
              <a:latin typeface="Calibri" charset="0"/>
              <a:cs typeface="Tahoma" charset="0"/>
            </a:endParaRPr>
          </a:p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Gyere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, 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vegyél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AV-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t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az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aprohirdeto.hu-n</a:t>
            </a:r>
            <a:endParaRPr lang="en-GB" b="1" i="1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248400" y="1371600"/>
            <a:ext cx="2514600" cy="1143000"/>
          </a:xfrm>
          <a:prstGeom prst="wedgeRectCallout">
            <a:avLst>
              <a:gd name="adj1" fmla="val -50000"/>
              <a:gd name="adj2" fmla="val -50000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endParaRPr lang="en-GB" i="1" dirty="0" smtClean="0">
              <a:solidFill>
                <a:srgbClr val="000000"/>
              </a:solidFill>
              <a:latin typeface="Calibri" charset="0"/>
              <a:cs typeface="Tahoma" charset="0"/>
            </a:endParaRPr>
          </a:p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Szupi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!</a:t>
            </a:r>
            <a:endParaRPr lang="en-GB" i="1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85800" y="2667000"/>
            <a:ext cx="3048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Kiadó</a:t>
            </a:r>
            <a:r>
              <a:rPr lang="en-GB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sales-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es</a:t>
            </a:r>
            <a:endParaRPr lang="en-GB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0" y="4206875"/>
            <a:ext cx="2628900" cy="1971675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dirty="0" err="1" smtClean="0"/>
              <a:t>Aztán</a:t>
            </a:r>
            <a:r>
              <a:rPr lang="en-GB" dirty="0" smtClean="0"/>
              <a:t> </a:t>
            </a:r>
            <a:r>
              <a:rPr lang="en-GB" dirty="0" err="1" smtClean="0"/>
              <a:t>rájöttünk</a:t>
            </a:r>
            <a:r>
              <a:rPr lang="en-GB" dirty="0" smtClean="0"/>
              <a:t>, </a:t>
            </a:r>
            <a:r>
              <a:rPr lang="en-GB" dirty="0" err="1" smtClean="0"/>
              <a:t>hogy</a:t>
            </a:r>
            <a:r>
              <a:rPr lang="en-GB" dirty="0" smtClean="0"/>
              <a:t> </a:t>
            </a:r>
            <a:r>
              <a:rPr lang="en-GB" dirty="0" err="1" smtClean="0"/>
              <a:t>kategóriánként</a:t>
            </a:r>
            <a:r>
              <a:rPr lang="en-GB" dirty="0" smtClean="0"/>
              <a:t> is </a:t>
            </a:r>
            <a:r>
              <a:rPr lang="en-GB" dirty="0" err="1" smtClean="0"/>
              <a:t>árazhatunk</a:t>
            </a:r>
            <a:r>
              <a:rPr lang="en-GB" dirty="0" smtClean="0"/>
              <a:t>: </a:t>
            </a:r>
            <a:r>
              <a:rPr lang="en-GB" dirty="0" err="1" smtClean="0"/>
              <a:t>megszületett</a:t>
            </a:r>
            <a:r>
              <a:rPr lang="en-GB" dirty="0" smtClean="0"/>
              <a:t> a </a:t>
            </a:r>
            <a:r>
              <a:rPr lang="en-GB" dirty="0" err="1" smtClean="0"/>
              <a:t>prémium</a:t>
            </a:r>
            <a:r>
              <a:rPr lang="en-GB" dirty="0" smtClean="0"/>
              <a:t> inventory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3305175" cy="28098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24200"/>
            <a:ext cx="5038725" cy="2819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429000" y="1143000"/>
            <a:ext cx="22098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3144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7200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2002</a:t>
            </a:r>
            <a:endParaRPr lang="en-GB" sz="7200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733800" y="2667000"/>
            <a:ext cx="5029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Ügynökségi</a:t>
            </a:r>
            <a:r>
              <a:rPr lang="en-GB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digitális</a:t>
            </a:r>
            <a:r>
              <a:rPr lang="en-GB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specialista</a:t>
            </a:r>
            <a:endParaRPr lang="en-GB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09600" y="1371600"/>
            <a:ext cx="2514600" cy="1143000"/>
          </a:xfrm>
          <a:prstGeom prst="wedgeRectCallout">
            <a:avLst>
              <a:gd name="adj1" fmla="val -50000"/>
              <a:gd name="adj2" fmla="val -50000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Vegyél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AV-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t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az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autó</a:t>
            </a:r>
            <a:r>
              <a:rPr lang="en-GB" b="1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kategóriában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az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aprohirdeto.hu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oldalon</a:t>
            </a:r>
            <a:endParaRPr lang="en-GB" i="1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6248400" y="1295400"/>
            <a:ext cx="2514600" cy="1143000"/>
          </a:xfrm>
          <a:prstGeom prst="wedgeRectCallout">
            <a:avLst>
              <a:gd name="adj1" fmla="val -50000"/>
              <a:gd name="adj2" fmla="val -50000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endParaRPr lang="en-GB" i="1" dirty="0" smtClean="0">
              <a:solidFill>
                <a:srgbClr val="000000"/>
              </a:solidFill>
              <a:latin typeface="Calibri" charset="0"/>
              <a:cs typeface="Tahoma" charset="0"/>
            </a:endParaRPr>
          </a:p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Jól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hangzik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!</a:t>
            </a:r>
            <a:endParaRPr lang="en-GB" i="1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85800" y="2667000"/>
            <a:ext cx="3048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Kiadó</a:t>
            </a:r>
            <a:r>
              <a:rPr lang="en-GB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sales-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es</a:t>
            </a:r>
            <a:endParaRPr lang="en-GB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0" y="4308316"/>
            <a:ext cx="2546350" cy="188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dirty="0" err="1" smtClean="0"/>
              <a:t>Aztán</a:t>
            </a:r>
            <a:r>
              <a:rPr lang="en-GB" dirty="0" smtClean="0"/>
              <a:t> </a:t>
            </a:r>
            <a:r>
              <a:rPr lang="en-GB" dirty="0" err="1" smtClean="0"/>
              <a:t>megjelentek</a:t>
            </a:r>
            <a:r>
              <a:rPr lang="en-GB" dirty="0" smtClean="0"/>
              <a:t> a </a:t>
            </a:r>
            <a:r>
              <a:rPr lang="en-GB" dirty="0" err="1" smtClean="0"/>
              <a:t>nagy</a:t>
            </a:r>
            <a:r>
              <a:rPr lang="en-GB" dirty="0" smtClean="0"/>
              <a:t> </a:t>
            </a:r>
            <a:r>
              <a:rPr lang="en-GB" dirty="0" err="1" smtClean="0"/>
              <a:t>hálózatok</a:t>
            </a:r>
            <a:r>
              <a:rPr lang="en-GB" dirty="0" smtClean="0"/>
              <a:t> a </a:t>
            </a:r>
            <a:r>
              <a:rPr lang="en-GB" dirty="0" err="1" smtClean="0"/>
              <a:t>magyar</a:t>
            </a:r>
            <a:r>
              <a:rPr lang="en-GB" dirty="0" smtClean="0"/>
              <a:t> </a:t>
            </a:r>
            <a:r>
              <a:rPr lang="en-GB" dirty="0" err="1" smtClean="0"/>
              <a:t>hirdetési</a:t>
            </a:r>
            <a:r>
              <a:rPr lang="en-GB" dirty="0" smtClean="0"/>
              <a:t> </a:t>
            </a:r>
            <a:r>
              <a:rPr lang="en-GB" dirty="0" err="1" smtClean="0"/>
              <a:t>piacon</a:t>
            </a:r>
            <a:r>
              <a:rPr lang="en-GB" dirty="0" smtClean="0"/>
              <a:t> is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29000" y="1143000"/>
            <a:ext cx="22098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3144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7200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2006</a:t>
            </a:r>
            <a:endParaRPr lang="en-GB" sz="7200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19800" y="2667000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Listing 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oldal</a:t>
            </a:r>
            <a:r>
              <a:rPr lang="en-GB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vezetője</a:t>
            </a:r>
            <a:endParaRPr lang="en-GB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09600" y="1371600"/>
            <a:ext cx="2514600" cy="1143000"/>
          </a:xfrm>
          <a:prstGeom prst="wedgeRectCallout">
            <a:avLst>
              <a:gd name="adj1" fmla="val -50000"/>
              <a:gd name="adj2" fmla="val -50000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Szeretnél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pénzt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keresni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hirdetésekkel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az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aprohirdeto.hu-n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munkaerő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felvétele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nélkül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?</a:t>
            </a:r>
            <a:endParaRPr lang="en-GB" sz="1600" b="1" i="1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248400" y="1371600"/>
            <a:ext cx="2514600" cy="1143000"/>
          </a:xfrm>
          <a:prstGeom prst="wedgeRectCallout">
            <a:avLst>
              <a:gd name="adj1" fmla="val -50000"/>
              <a:gd name="adj2" fmla="val -50000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endParaRPr lang="en-GB" sz="1600" i="1" dirty="0" smtClean="0">
              <a:solidFill>
                <a:srgbClr val="000000"/>
              </a:solidFill>
              <a:latin typeface="Calibri" charset="0"/>
              <a:cs typeface="Tahoma" charset="0"/>
            </a:endParaRPr>
          </a:p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600" i="1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Igggen</a:t>
            </a:r>
            <a:r>
              <a:rPr lang="en-GB" sz="1600" i="1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!!</a:t>
            </a:r>
            <a:endParaRPr lang="en-GB" sz="1600" i="1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85800" y="2667000"/>
            <a:ext cx="3048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536" rIns="90000" bIns="45000"/>
          <a:lstStyle/>
          <a:p>
            <a:pPr algn="ctr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Hálózati</a:t>
            </a:r>
            <a:r>
              <a:rPr lang="en-GB" dirty="0" smtClean="0">
                <a:solidFill>
                  <a:srgbClr val="000000"/>
                </a:solidFill>
                <a:latin typeface="Calibri" charset="0"/>
                <a:cs typeface="Tahoma" charset="0"/>
              </a:rPr>
              <a:t> sales-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  <a:cs typeface="Tahoma" charset="0"/>
              </a:rPr>
              <a:t>es</a:t>
            </a:r>
            <a:endParaRPr lang="en-GB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00400"/>
            <a:ext cx="3746500" cy="2628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99" y="3210183"/>
            <a:ext cx="2076433" cy="2592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799" cy="871626"/>
          </a:xfrm>
        </p:spPr>
        <p:txBody>
          <a:bodyPr>
            <a:noAutofit/>
          </a:bodyPr>
          <a:lstStyle/>
          <a:p>
            <a:pPr algn="l"/>
            <a:r>
              <a:rPr lang="en-GB" dirty="0" err="1" smtClean="0"/>
              <a:t>Így</a:t>
            </a:r>
            <a:r>
              <a:rPr lang="en-GB" dirty="0" smtClean="0"/>
              <a:t> </a:t>
            </a:r>
            <a:r>
              <a:rPr lang="en-GB" dirty="0" err="1" smtClean="0"/>
              <a:t>kialakult</a:t>
            </a:r>
            <a:r>
              <a:rPr lang="en-GB" dirty="0" smtClean="0"/>
              <a:t> a </a:t>
            </a:r>
            <a:r>
              <a:rPr lang="en-GB" dirty="0" err="1" smtClean="0"/>
              <a:t>klasszikus</a:t>
            </a:r>
            <a:r>
              <a:rPr lang="en-GB" dirty="0" smtClean="0"/>
              <a:t> </a:t>
            </a:r>
            <a:r>
              <a:rPr lang="en-GB" dirty="0" err="1" smtClean="0"/>
              <a:t>hármas</a:t>
            </a:r>
            <a:r>
              <a:rPr lang="en-GB" dirty="0" smtClean="0"/>
              <a:t> </a:t>
            </a:r>
            <a:r>
              <a:rPr lang="en-GB" dirty="0" err="1" smtClean="0"/>
              <a:t>felállás</a:t>
            </a:r>
            <a:r>
              <a:rPr lang="en-GB" dirty="0" smtClean="0"/>
              <a:t>: </a:t>
            </a:r>
            <a:r>
              <a:rPr lang="en-GB" dirty="0" err="1" smtClean="0"/>
              <a:t>Prémium</a:t>
            </a:r>
            <a:r>
              <a:rPr lang="en-GB" dirty="0" smtClean="0"/>
              <a:t> </a:t>
            </a:r>
            <a:r>
              <a:rPr lang="en-GB" dirty="0" err="1" smtClean="0"/>
              <a:t>értékesítés</a:t>
            </a:r>
            <a:r>
              <a:rPr lang="en-GB" dirty="0" smtClean="0"/>
              <a:t>, </a:t>
            </a:r>
            <a:r>
              <a:rPr lang="en-GB" dirty="0" err="1" smtClean="0"/>
              <a:t>Direkt</a:t>
            </a:r>
            <a:r>
              <a:rPr lang="en-GB" dirty="0" smtClean="0"/>
              <a:t> </a:t>
            </a:r>
            <a:r>
              <a:rPr lang="en-GB" dirty="0" err="1" smtClean="0"/>
              <a:t>értékesítés</a:t>
            </a:r>
            <a:r>
              <a:rPr lang="en-GB" dirty="0" smtClean="0"/>
              <a:t>,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Hálózatok</a:t>
            </a:r>
            <a:r>
              <a:rPr lang="en-GB" dirty="0" smtClean="0"/>
              <a:t> a</a:t>
            </a:r>
            <a:r>
              <a:rPr lang="en-GB" dirty="0" smtClean="0"/>
              <a:t> “</a:t>
            </a:r>
            <a:r>
              <a:rPr lang="en-GB" dirty="0" err="1" smtClean="0"/>
              <a:t>maradékra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61366" y="1892300"/>
            <a:ext cx="3302000" cy="1054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Prémium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értékesítés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1366" y="3136900"/>
            <a:ext cx="3302000" cy="18161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Direkt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értékesítés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61366" y="5175250"/>
            <a:ext cx="3302000" cy="1054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Hálózatok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78299" y="1950355"/>
            <a:ext cx="4678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Tx/>
              <a:buChar char="-"/>
            </a:pPr>
            <a:r>
              <a:rPr lang="en-US" sz="1600" dirty="0" err="1" smtClean="0"/>
              <a:t>Hosszú</a:t>
            </a:r>
            <a:r>
              <a:rPr lang="en-US" sz="1600" dirty="0" smtClean="0"/>
              <a:t> </a:t>
            </a:r>
            <a:r>
              <a:rPr lang="en-US" sz="1600" dirty="0" err="1" smtClean="0"/>
              <a:t>táv</a:t>
            </a:r>
            <a:r>
              <a:rPr lang="en-US" sz="1600" dirty="0" smtClean="0"/>
              <a:t>, </a:t>
            </a:r>
            <a:r>
              <a:rPr lang="en-US" sz="1600" dirty="0" err="1" smtClean="0"/>
              <a:t>nagy</a:t>
            </a:r>
            <a:r>
              <a:rPr lang="en-US" sz="1600" dirty="0" smtClean="0"/>
              <a:t> </a:t>
            </a:r>
            <a:r>
              <a:rPr lang="en-US" sz="1600" dirty="0" err="1" smtClean="0"/>
              <a:t>érték</a:t>
            </a:r>
            <a:endParaRPr lang="en-US" sz="1600" dirty="0" smtClean="0"/>
          </a:p>
          <a:p>
            <a:pPr marL="88900" indent="-88900">
              <a:buFontTx/>
              <a:buChar char="-"/>
            </a:pPr>
            <a:r>
              <a:rPr lang="en-US" sz="1600" dirty="0" err="1" smtClean="0"/>
              <a:t>Direktben</a:t>
            </a:r>
            <a:r>
              <a:rPr lang="en-US" sz="1600" dirty="0" smtClean="0"/>
              <a:t> a </a:t>
            </a:r>
            <a:r>
              <a:rPr lang="en-US" sz="1600" dirty="0" err="1" smtClean="0"/>
              <a:t>hirdetőkkel</a:t>
            </a:r>
            <a:r>
              <a:rPr lang="en-US" sz="1600" dirty="0" smtClean="0"/>
              <a:t>, </a:t>
            </a:r>
            <a:r>
              <a:rPr lang="en-US" sz="1600" dirty="0" err="1" smtClean="0"/>
              <a:t>nagy</a:t>
            </a:r>
            <a:r>
              <a:rPr lang="en-US" sz="1600" dirty="0" smtClean="0"/>
              <a:t> </a:t>
            </a:r>
            <a:r>
              <a:rPr lang="en-US" sz="1600" dirty="0" err="1" smtClean="0"/>
              <a:t>ügynökségekkel</a:t>
            </a:r>
            <a:endParaRPr lang="en-US" sz="1600" dirty="0" smtClean="0"/>
          </a:p>
          <a:p>
            <a:pPr marL="88900" indent="-88900">
              <a:buFontTx/>
              <a:buChar char="-"/>
            </a:pPr>
            <a:r>
              <a:rPr lang="en-US" sz="1600" dirty="0" smtClean="0"/>
              <a:t>Sales </a:t>
            </a:r>
            <a:r>
              <a:rPr lang="en-US" sz="1600" dirty="0" err="1" smtClean="0"/>
              <a:t>vezető</a:t>
            </a:r>
            <a:r>
              <a:rPr lang="en-US" sz="1600" dirty="0" smtClean="0"/>
              <a:t> </a:t>
            </a:r>
            <a:r>
              <a:rPr lang="en-US" sz="1600" dirty="0" err="1" smtClean="0"/>
              <a:t>vagy</a:t>
            </a:r>
            <a:r>
              <a:rPr lang="en-US" sz="1600" dirty="0" smtClean="0"/>
              <a:t> </a:t>
            </a:r>
            <a:r>
              <a:rPr lang="en-US" sz="1600" dirty="0" err="1" smtClean="0"/>
              <a:t>ügyvezető</a:t>
            </a:r>
            <a:r>
              <a:rPr lang="en-US" sz="1600" dirty="0" smtClean="0"/>
              <a:t> </a:t>
            </a:r>
            <a:r>
              <a:rPr lang="en-US" sz="1600" dirty="0" err="1" smtClean="0"/>
              <a:t>által</a:t>
            </a:r>
            <a:r>
              <a:rPr lang="en-US" sz="1600" dirty="0" smtClean="0"/>
              <a:t> </a:t>
            </a:r>
            <a:r>
              <a:rPr lang="en-US" sz="1600" dirty="0" err="1" smtClean="0"/>
              <a:t>vezérelt</a:t>
            </a:r>
            <a:endParaRPr lang="en-US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178300" y="3461603"/>
            <a:ext cx="496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Tx/>
              <a:buChar char="-"/>
            </a:pPr>
            <a:r>
              <a:rPr lang="en-US" sz="1600" dirty="0" smtClean="0"/>
              <a:t>Run of site </a:t>
            </a:r>
            <a:r>
              <a:rPr lang="en-US" sz="1600" dirty="0" err="1" smtClean="0"/>
              <a:t>vagy</a:t>
            </a:r>
            <a:r>
              <a:rPr lang="en-US" sz="1600" dirty="0" smtClean="0"/>
              <a:t> </a:t>
            </a:r>
            <a:r>
              <a:rPr lang="en-US" sz="1600" dirty="0" err="1" smtClean="0"/>
              <a:t>nem-prémium</a:t>
            </a:r>
            <a:r>
              <a:rPr lang="en-US" sz="1600" dirty="0" smtClean="0"/>
              <a:t> </a:t>
            </a:r>
            <a:r>
              <a:rPr lang="en-US" sz="1600" dirty="0" err="1" smtClean="0"/>
              <a:t>kategóriák</a:t>
            </a:r>
            <a:endParaRPr lang="en-US" sz="1600" dirty="0" smtClean="0"/>
          </a:p>
          <a:p>
            <a:pPr marL="88900" indent="-88900">
              <a:buFontTx/>
              <a:buChar char="-"/>
            </a:pPr>
            <a:r>
              <a:rPr lang="en-US" sz="1600" dirty="0" err="1" smtClean="0"/>
              <a:t>Rövid</a:t>
            </a:r>
            <a:r>
              <a:rPr lang="en-US" sz="1600" dirty="0" smtClean="0"/>
              <a:t> </a:t>
            </a:r>
            <a:r>
              <a:rPr lang="en-US" sz="1600" dirty="0" err="1" smtClean="0"/>
              <a:t>táv</a:t>
            </a:r>
            <a:r>
              <a:rPr lang="en-US" sz="1600" dirty="0" smtClean="0"/>
              <a:t>, </a:t>
            </a:r>
            <a:r>
              <a:rPr lang="en-US" sz="1600" dirty="0" err="1" smtClean="0"/>
              <a:t>kisebb</a:t>
            </a:r>
            <a:r>
              <a:rPr lang="en-US" sz="1600" dirty="0" smtClean="0"/>
              <a:t> </a:t>
            </a:r>
            <a:r>
              <a:rPr lang="en-US" sz="1600" dirty="0" err="1" smtClean="0"/>
              <a:t>érték</a:t>
            </a:r>
            <a:endParaRPr lang="en-US" sz="1600" dirty="0" smtClean="0"/>
          </a:p>
          <a:p>
            <a:pPr marL="88900" indent="-88900">
              <a:buFontTx/>
              <a:buChar char="-"/>
            </a:pPr>
            <a:r>
              <a:rPr lang="en-US" sz="1600" dirty="0" err="1" smtClean="0"/>
              <a:t>Médiaügynökségek</a:t>
            </a:r>
            <a:r>
              <a:rPr lang="en-US" sz="1600" dirty="0" smtClean="0"/>
              <a:t>, </a:t>
            </a:r>
            <a:r>
              <a:rPr lang="en-US" sz="1600" dirty="0" err="1" smtClean="0"/>
              <a:t>továbbértékesítők</a:t>
            </a:r>
            <a:r>
              <a:rPr lang="en-US" sz="1600" dirty="0" smtClean="0"/>
              <a:t> </a:t>
            </a:r>
            <a:r>
              <a:rPr lang="en-US" sz="1600" dirty="0" err="1" smtClean="0"/>
              <a:t>vagy</a:t>
            </a:r>
            <a:r>
              <a:rPr lang="en-US" sz="1600" dirty="0" smtClean="0"/>
              <a:t> KKV</a:t>
            </a:r>
          </a:p>
          <a:p>
            <a:pPr marL="88900" indent="-88900">
              <a:buFontTx/>
              <a:buChar char="-"/>
            </a:pPr>
            <a:r>
              <a:rPr lang="en-US" sz="1600" dirty="0" smtClean="0"/>
              <a:t>Account manager </a:t>
            </a:r>
            <a:r>
              <a:rPr lang="en-US" sz="1600" dirty="0" err="1" smtClean="0"/>
              <a:t>vagy</a:t>
            </a:r>
            <a:r>
              <a:rPr lang="en-US" sz="1600" dirty="0" smtClean="0"/>
              <a:t> sales house </a:t>
            </a:r>
            <a:r>
              <a:rPr lang="en-US" sz="1600" dirty="0" err="1" smtClean="0"/>
              <a:t>vezérelt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35966" y="1408668"/>
            <a:ext cx="157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Hirdetési</a:t>
            </a:r>
            <a:r>
              <a:rPr lang="en-US" b="1" dirty="0" smtClean="0"/>
              <a:t> </a:t>
            </a:r>
            <a:r>
              <a:rPr lang="en-US" b="1" dirty="0" err="1" smtClean="0"/>
              <a:t>típus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50870" y="1408668"/>
            <a:ext cx="111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Jellemzők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78300" y="5162550"/>
            <a:ext cx="496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Tx/>
              <a:buChar char="-"/>
            </a:pPr>
            <a:r>
              <a:rPr lang="en-US" sz="1600" dirty="0" smtClean="0"/>
              <a:t>Run of network </a:t>
            </a:r>
            <a:r>
              <a:rPr lang="en-US" sz="1600" dirty="0" err="1" smtClean="0"/>
              <a:t>vagy</a:t>
            </a:r>
            <a:r>
              <a:rPr lang="en-US" sz="1600" dirty="0" smtClean="0"/>
              <a:t> run of site</a:t>
            </a:r>
          </a:p>
          <a:p>
            <a:pPr marL="88900" indent="-88900">
              <a:buFontTx/>
              <a:buChar char="-"/>
            </a:pPr>
            <a:r>
              <a:rPr lang="en-US" sz="1600" dirty="0" err="1" smtClean="0"/>
              <a:t>Nyitott</a:t>
            </a:r>
            <a:r>
              <a:rPr lang="en-US" sz="1600" dirty="0" smtClean="0"/>
              <a:t> </a:t>
            </a:r>
            <a:r>
              <a:rPr lang="en-US" sz="1600" dirty="0" err="1" smtClean="0"/>
              <a:t>megállapodások</a:t>
            </a:r>
            <a:endParaRPr lang="en-US" sz="1600" dirty="0" smtClean="0"/>
          </a:p>
          <a:p>
            <a:pPr marL="88900" indent="-88900">
              <a:buFontTx/>
              <a:buChar char="-"/>
            </a:pPr>
            <a:r>
              <a:rPr lang="en-US" sz="1600" dirty="0" err="1" smtClean="0"/>
              <a:t>Egy</a:t>
            </a:r>
            <a:r>
              <a:rPr lang="en-US" sz="1600" dirty="0" smtClean="0"/>
              <a:t> </a:t>
            </a:r>
            <a:r>
              <a:rPr lang="en-US" sz="1600" dirty="0" err="1" smtClean="0"/>
              <a:t>vagy</a:t>
            </a:r>
            <a:r>
              <a:rPr lang="en-US" sz="1600" dirty="0" smtClean="0"/>
              <a:t> </a:t>
            </a:r>
            <a:r>
              <a:rPr lang="en-US" sz="1600" dirty="0" err="1" smtClean="0"/>
              <a:t>több</a:t>
            </a:r>
            <a:r>
              <a:rPr lang="en-US" sz="1600" dirty="0" smtClean="0"/>
              <a:t> </a:t>
            </a:r>
            <a:r>
              <a:rPr lang="en-US" sz="1600" dirty="0" err="1" smtClean="0"/>
              <a:t>hálózattal</a:t>
            </a:r>
            <a:endParaRPr lang="en-US" sz="1600" dirty="0" smtClean="0"/>
          </a:p>
          <a:p>
            <a:pPr marL="88900" indent="-88900">
              <a:buFontTx/>
              <a:buChar char="-"/>
            </a:pPr>
            <a:r>
              <a:rPr lang="en-US" sz="1600" dirty="0" err="1" smtClean="0"/>
              <a:t>Automatizált</a:t>
            </a:r>
            <a:r>
              <a:rPr lang="en-US" sz="1600" dirty="0" smtClean="0"/>
              <a:t> </a:t>
            </a:r>
            <a:r>
              <a:rPr lang="en-US" sz="1600" dirty="0" err="1" smtClean="0"/>
              <a:t>megállapodások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0976" y="3461603"/>
            <a:ext cx="854116" cy="12175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3" y="5371657"/>
            <a:ext cx="539798" cy="7461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9" y="1919708"/>
            <a:ext cx="631027" cy="94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dirty="0" smtClean="0"/>
              <a:t>A </a:t>
            </a:r>
            <a:r>
              <a:rPr lang="en-GB" dirty="0" err="1" smtClean="0"/>
              <a:t>nemzetközi</a:t>
            </a:r>
            <a:r>
              <a:rPr lang="en-GB" dirty="0" smtClean="0"/>
              <a:t> online </a:t>
            </a:r>
            <a:r>
              <a:rPr lang="en-GB" dirty="0" err="1" smtClean="0"/>
              <a:t>hirdetési</a:t>
            </a:r>
            <a:r>
              <a:rPr lang="en-GB" dirty="0" smtClean="0"/>
              <a:t> </a:t>
            </a:r>
            <a:r>
              <a:rPr lang="en-GB" dirty="0" err="1" smtClean="0"/>
              <a:t>piac</a:t>
            </a:r>
            <a:r>
              <a:rPr lang="en-GB" dirty="0" smtClean="0"/>
              <a:t> </a:t>
            </a:r>
            <a:r>
              <a:rPr lang="en-GB" dirty="0" err="1" smtClean="0"/>
              <a:t>változásai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F99-4304-0E4A-BB1D-4614064743B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00034" y="1616388"/>
            <a:ext cx="1143008" cy="4603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Kiadók</a:t>
            </a:r>
            <a:r>
              <a:rPr lang="nl-NL" sz="1400" b="1" dirty="0" smtClean="0">
                <a:solidFill>
                  <a:schemeClr val="bg1"/>
                </a:solidFill>
              </a:rPr>
              <a:t> (</a:t>
            </a:r>
            <a:r>
              <a:rPr lang="nl-NL" sz="1400" b="1" dirty="0" err="1" smtClean="0">
                <a:solidFill>
                  <a:schemeClr val="bg1"/>
                </a:solidFill>
              </a:rPr>
              <a:t>Média</a:t>
            </a:r>
            <a:r>
              <a:rPr lang="nl-NL" sz="14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86380" y="1617132"/>
            <a:ext cx="1143008" cy="22475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Média-ügynökség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715140" y="1616388"/>
            <a:ext cx="1143008" cy="4603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Hirdetők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28992" y="3978670"/>
            <a:ext cx="1143008" cy="22470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Hirdetési</a:t>
            </a:r>
            <a:r>
              <a:rPr lang="nl-NL" sz="1400" b="1" dirty="0" smtClean="0">
                <a:solidFill>
                  <a:schemeClr val="bg1"/>
                </a:solidFill>
              </a:rPr>
              <a:t> </a:t>
            </a:r>
            <a:r>
              <a:rPr lang="nl-NL" sz="1400" b="1" dirty="0" err="1" smtClean="0">
                <a:solidFill>
                  <a:schemeClr val="bg1"/>
                </a:solidFill>
              </a:rPr>
              <a:t>hálózatok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81192" y="1617132"/>
            <a:ext cx="1143008" cy="22475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Sales</a:t>
            </a:r>
            <a:r>
              <a:rPr lang="nl-NL" sz="1400" b="1" dirty="0" smtClean="0">
                <a:solidFill>
                  <a:schemeClr val="bg1"/>
                </a:solidFill>
              </a:rPr>
              <a:t> </a:t>
            </a:r>
            <a:r>
              <a:rPr lang="nl-NL" sz="1400" b="1" dirty="0" err="1" smtClean="0">
                <a:solidFill>
                  <a:schemeClr val="bg1"/>
                </a:solidFill>
              </a:rPr>
              <a:t>house-ok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28992" y="1616389"/>
            <a:ext cx="1143008" cy="6494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Ad exchange </a:t>
            </a:r>
            <a:r>
              <a:rPr lang="nl-NL" sz="1400" b="1" dirty="0" err="1" smtClean="0">
                <a:solidFill>
                  <a:schemeClr val="bg1"/>
                </a:solidFill>
              </a:rPr>
              <a:t>szolgáltatók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>
            <a:endCxn id="18" idx="3"/>
          </p:cNvCxnSpPr>
          <p:nvPr/>
        </p:nvCxnSpPr>
        <p:spPr>
          <a:xfrm rot="10800000" flipV="1">
            <a:off x="6429388" y="2740910"/>
            <a:ext cx="285752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3124200" y="2740910"/>
            <a:ext cx="216218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1"/>
          </p:cNvCxnSpPr>
          <p:nvPr/>
        </p:nvCxnSpPr>
        <p:spPr>
          <a:xfrm rot="10800000">
            <a:off x="1643042" y="2740912"/>
            <a:ext cx="33815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4572000" y="5098104"/>
            <a:ext cx="216218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1"/>
          </p:cNvCxnSpPr>
          <p:nvPr/>
        </p:nvCxnSpPr>
        <p:spPr>
          <a:xfrm rot="10800000">
            <a:off x="1643042" y="5102208"/>
            <a:ext cx="178595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1"/>
          </p:cNvCxnSpPr>
          <p:nvPr/>
        </p:nvCxnSpPr>
        <p:spPr>
          <a:xfrm rot="10800000">
            <a:off x="1643042" y="1941107"/>
            <a:ext cx="1785951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9" idx="0"/>
            <a:endCxn id="34" idx="2"/>
          </p:cNvCxnSpPr>
          <p:nvPr/>
        </p:nvCxnSpPr>
        <p:spPr>
          <a:xfrm rot="5400000" flipH="1" flipV="1">
            <a:off x="3144074" y="3122248"/>
            <a:ext cx="1712845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981192" y="5518376"/>
            <a:ext cx="1143008" cy="7073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</a:rPr>
              <a:t>Hirdetési</a:t>
            </a:r>
            <a:r>
              <a:rPr lang="nl-NL" sz="1200" b="1" dirty="0" smtClean="0">
                <a:solidFill>
                  <a:schemeClr val="bg1"/>
                </a:solidFill>
              </a:rPr>
              <a:t> </a:t>
            </a:r>
            <a:r>
              <a:rPr lang="nl-NL" sz="1200" b="1" dirty="0" err="1" smtClean="0">
                <a:solidFill>
                  <a:schemeClr val="bg1"/>
                </a:solidFill>
              </a:rPr>
              <a:t>hálózat</a:t>
            </a:r>
            <a:r>
              <a:rPr lang="nl-NL" sz="1200" b="1" dirty="0" smtClean="0">
                <a:solidFill>
                  <a:schemeClr val="bg1"/>
                </a:solidFill>
              </a:rPr>
              <a:t> </a:t>
            </a:r>
            <a:r>
              <a:rPr lang="nl-NL" sz="1200" b="1" dirty="0" err="1" smtClean="0">
                <a:solidFill>
                  <a:schemeClr val="bg1"/>
                </a:solidFill>
              </a:rPr>
              <a:t>optimalizálók</a:t>
            </a:r>
            <a:endParaRPr lang="nl-NL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81192" y="3978670"/>
            <a:ext cx="1143008" cy="635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Adat </a:t>
            </a:r>
            <a:r>
              <a:rPr lang="nl-NL" sz="1400" b="1" dirty="0" err="1" smtClean="0">
                <a:solidFill>
                  <a:schemeClr val="bg1"/>
                </a:solidFill>
              </a:rPr>
              <a:t>csere</a:t>
            </a:r>
            <a:endParaRPr lang="nl-NL" sz="1400" b="1" dirty="0" smtClean="0">
              <a:solidFill>
                <a:schemeClr val="bg1"/>
              </a:solidFill>
            </a:endParaRPr>
          </a:p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szolgáltató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981192" y="4755263"/>
            <a:ext cx="1143008" cy="635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Adat </a:t>
            </a:r>
            <a:r>
              <a:rPr lang="nl-NL" sz="1400" b="1" dirty="0" err="1" smtClean="0">
                <a:solidFill>
                  <a:schemeClr val="bg1"/>
                </a:solidFill>
              </a:rPr>
              <a:t>szolgáltatók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286380" y="5275577"/>
            <a:ext cx="1143008" cy="9501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</a:rPr>
              <a:t>Automata</a:t>
            </a:r>
            <a:r>
              <a:rPr lang="nl-NL" sz="1200" b="1" dirty="0" smtClean="0">
                <a:solidFill>
                  <a:schemeClr val="bg1"/>
                </a:solidFill>
              </a:rPr>
              <a:t> </a:t>
            </a:r>
            <a:r>
              <a:rPr lang="nl-NL" sz="1200" b="1" dirty="0" err="1" smtClean="0">
                <a:solidFill>
                  <a:schemeClr val="bg1"/>
                </a:solidFill>
              </a:rPr>
              <a:t>kereskedő</a:t>
            </a:r>
            <a:r>
              <a:rPr lang="nl-NL" sz="1200" b="1" dirty="0" smtClean="0">
                <a:solidFill>
                  <a:schemeClr val="bg1"/>
                </a:solidFill>
              </a:rPr>
              <a:t> </a:t>
            </a:r>
            <a:r>
              <a:rPr lang="nl-NL" sz="1200" b="1" dirty="0" err="1" smtClean="0">
                <a:solidFill>
                  <a:schemeClr val="bg1"/>
                </a:solidFill>
              </a:rPr>
              <a:t>ügynökségek</a:t>
            </a:r>
            <a:endParaRPr lang="nl-NL" sz="1200" b="1" dirty="0" smtClean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86380" y="3978670"/>
            <a:ext cx="1143008" cy="9501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Ügynökségi</a:t>
            </a:r>
            <a:r>
              <a:rPr lang="nl-NL" sz="1400" b="1" dirty="0" smtClean="0">
                <a:solidFill>
                  <a:schemeClr val="bg1"/>
                </a:solidFill>
              </a:rPr>
              <a:t> </a:t>
            </a:r>
            <a:r>
              <a:rPr lang="nl-NL" sz="1400" b="1" dirty="0" err="1" smtClean="0">
                <a:solidFill>
                  <a:schemeClr val="bg1"/>
                </a:solidFill>
              </a:rPr>
              <a:t>kereskedők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428992" y="2447886"/>
            <a:ext cx="1143008" cy="6217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Vertikális</a:t>
            </a:r>
            <a:r>
              <a:rPr lang="nl-NL" sz="1400" b="1" dirty="0" smtClean="0">
                <a:solidFill>
                  <a:schemeClr val="bg1"/>
                </a:solidFill>
              </a:rPr>
              <a:t> </a:t>
            </a:r>
            <a:r>
              <a:rPr lang="nl-NL" sz="1400" b="1" dirty="0" err="1" smtClean="0">
                <a:solidFill>
                  <a:schemeClr val="bg1"/>
                </a:solidFill>
              </a:rPr>
              <a:t>hálózatok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28992" y="3242972"/>
            <a:ext cx="1143008" cy="6217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Közönség</a:t>
            </a:r>
            <a:r>
              <a:rPr lang="nl-NL" sz="1400" b="1" dirty="0" smtClean="0">
                <a:solidFill>
                  <a:schemeClr val="bg1"/>
                </a:solidFill>
              </a:rPr>
              <a:t> </a:t>
            </a:r>
            <a:r>
              <a:rPr lang="nl-NL" sz="1400" b="1" dirty="0" err="1" smtClean="0">
                <a:solidFill>
                  <a:schemeClr val="bg1"/>
                </a:solidFill>
              </a:rPr>
              <a:t>hálózatok</a:t>
            </a:r>
            <a:endParaRPr lang="nl-NL" sz="1400" b="1" dirty="0" smtClean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3124202" y="5873108"/>
            <a:ext cx="304791" cy="158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1643041" y="5873108"/>
            <a:ext cx="304791" cy="158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5" idx="3"/>
          </p:cNvCxnSpPr>
          <p:nvPr/>
        </p:nvCxnSpPr>
        <p:spPr>
          <a:xfrm rot="10800000" flipV="1">
            <a:off x="4572001" y="2744088"/>
            <a:ext cx="714381" cy="1465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1"/>
          </p:cNvCxnSpPr>
          <p:nvPr/>
        </p:nvCxnSpPr>
        <p:spPr>
          <a:xfrm rot="10800000">
            <a:off x="1643042" y="2733582"/>
            <a:ext cx="1785951" cy="251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4571999" y="3557667"/>
            <a:ext cx="714381" cy="1465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1643041" y="3557667"/>
            <a:ext cx="1785952" cy="146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2488742" y="5445286"/>
            <a:ext cx="127908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37" idx="1"/>
          </p:cNvCxnSpPr>
          <p:nvPr/>
        </p:nvCxnSpPr>
        <p:spPr>
          <a:xfrm>
            <a:off x="1643042" y="5072866"/>
            <a:ext cx="33815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7" idx="0"/>
            <a:endCxn id="36" idx="2"/>
          </p:cNvCxnSpPr>
          <p:nvPr/>
        </p:nvCxnSpPr>
        <p:spPr>
          <a:xfrm rot="5400000" flipH="1" flipV="1">
            <a:off x="2482002" y="4684569"/>
            <a:ext cx="141388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122612" y="4313168"/>
            <a:ext cx="306381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39" idx="3"/>
          </p:cNvCxnSpPr>
          <p:nvPr/>
        </p:nvCxnSpPr>
        <p:spPr>
          <a:xfrm rot="10800000">
            <a:off x="6429388" y="4453756"/>
            <a:ext cx="304792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4572000" y="4453758"/>
            <a:ext cx="71438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0800000">
            <a:off x="6429388" y="5719378"/>
            <a:ext cx="304792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0800000">
            <a:off x="4572000" y="5719380"/>
            <a:ext cx="71438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 flipV="1">
            <a:off x="4572001" y="3727646"/>
            <a:ext cx="714382" cy="3837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6" grpId="0" animBg="1"/>
      <p:bldP spid="37" grpId="0" animBg="1"/>
      <p:bldP spid="38" grpId="0" animBg="1"/>
      <p:bldP spid="39" grpId="1" animBg="1"/>
      <p:bldP spid="35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313</Words>
  <Application>Microsoft Macintosh PowerPoint</Application>
  <PresentationFormat>On-screen Show (4:3)</PresentationFormat>
  <Paragraphs>88</Paragraphs>
  <Slides>11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Már nem skandináv, már több mint €1,5 Mrd</vt:lpstr>
      <vt:lpstr>Slide 3</vt:lpstr>
      <vt:lpstr>Slide 4</vt:lpstr>
      <vt:lpstr>Régen minden egyszerű volt: Nekem van egy weboldalam, Te el akarod érni a fogyasztókat, adok Neked bannert</vt:lpstr>
      <vt:lpstr>Aztán rájöttünk, hogy kategóriánként is árazhatunk: megszületett a prémium inventory</vt:lpstr>
      <vt:lpstr>Aztán megjelentek a nagy hálózatok a magyar hirdetési piacon is</vt:lpstr>
      <vt:lpstr>Így kialakult a klasszikus hármas felállás: Prémium értékesítés, Direkt értékesítés, és Hálózatok a “maradékra”</vt:lpstr>
      <vt:lpstr>A nemzetközi online hirdetési piac változásai…</vt:lpstr>
      <vt:lpstr>Az európai display hirdetési piac 2010-ben…</vt:lpstr>
      <vt:lpstr>Slide 11</vt:lpstr>
    </vt:vector>
  </TitlesOfParts>
  <Company>Harvest Amsterdam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Daan Sanders</dc:creator>
  <cp:lastModifiedBy>Zoltán Peresztegi</cp:lastModifiedBy>
  <cp:revision>92</cp:revision>
  <cp:lastPrinted>2010-04-16T07:02:26Z</cp:lastPrinted>
  <dcterms:created xsi:type="dcterms:W3CDTF">2010-11-25T09:23:34Z</dcterms:created>
  <dcterms:modified xsi:type="dcterms:W3CDTF">2010-11-25T09:35:06Z</dcterms:modified>
</cp:coreProperties>
</file>